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2" r:id="rId2"/>
    <p:sldId id="256" r:id="rId3"/>
    <p:sldId id="257" r:id="rId4"/>
    <p:sldId id="258" r:id="rId5"/>
    <p:sldId id="266" r:id="rId6"/>
    <p:sldId id="267" r:id="rId7"/>
    <p:sldId id="268" r:id="rId8"/>
    <p:sldId id="269" r:id="rId9"/>
    <p:sldId id="270" r:id="rId10"/>
    <p:sldId id="271" r:id="rId11"/>
    <p:sldId id="259" r:id="rId12"/>
    <p:sldId id="260" r:id="rId13"/>
    <p:sldId id="261" r:id="rId14"/>
    <p:sldId id="262" r:id="rId15"/>
    <p:sldId id="263" r:id="rId16"/>
    <p:sldId id="265" r:id="rId17"/>
  </p:sldIdLst>
  <p:sldSz cx="9144000" cy="6858000" type="screen4x3"/>
  <p:notesSz cx="7099300" cy="10234613"/>
  <p:defaultTextStyle>
    <a:defPPr>
      <a:defRPr lang="it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11CC3D8-8967-4537-A2F1-7D95B59E08BC}" type="datetimeFigureOut">
              <a:rPr lang="it-IT" smtClean="0"/>
              <a:pPr/>
              <a:t>15/04/2016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FDDC59F-F0D0-449C-A232-7F248FDF933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45128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DC59F-F0D0-449C-A232-7F248FDF9336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49142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9479E-7306-4112-8B6F-F7395BADCBA9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22603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DBCF-C2B4-403B-94BD-15AE4085FD78}" type="datetimeFigureOut">
              <a:rPr lang="it-CH" smtClean="0"/>
              <a:pPr/>
              <a:t>15.04.2016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3725-0C69-4DA9-9029-A7BB615EB682}" type="slidenum">
              <a:rPr lang="it-CH" smtClean="0"/>
              <a:pPr/>
              <a:t>‹N›</a:t>
            </a:fld>
            <a:endParaRPr lang="it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DBCF-C2B4-403B-94BD-15AE4085FD78}" type="datetimeFigureOut">
              <a:rPr lang="it-CH" smtClean="0"/>
              <a:pPr/>
              <a:t>15.04.2016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3725-0C69-4DA9-9029-A7BB615EB682}" type="slidenum">
              <a:rPr lang="it-CH" smtClean="0"/>
              <a:pPr/>
              <a:t>‹N›</a:t>
            </a:fld>
            <a:endParaRPr lang="it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DBCF-C2B4-403B-94BD-15AE4085FD78}" type="datetimeFigureOut">
              <a:rPr lang="it-CH" smtClean="0"/>
              <a:pPr/>
              <a:t>15.04.2016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3725-0C69-4DA9-9029-A7BB615EB682}" type="slidenum">
              <a:rPr lang="it-CH" smtClean="0"/>
              <a:pPr/>
              <a:t>‹N›</a:t>
            </a:fld>
            <a:endParaRPr lang="it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DBCF-C2B4-403B-94BD-15AE4085FD78}" type="datetimeFigureOut">
              <a:rPr lang="it-CH" smtClean="0"/>
              <a:pPr/>
              <a:t>15.04.2016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3725-0C69-4DA9-9029-A7BB615EB682}" type="slidenum">
              <a:rPr lang="it-CH" smtClean="0"/>
              <a:pPr/>
              <a:t>‹N›</a:t>
            </a:fld>
            <a:endParaRPr lang="it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DBCF-C2B4-403B-94BD-15AE4085FD78}" type="datetimeFigureOut">
              <a:rPr lang="it-CH" smtClean="0"/>
              <a:pPr/>
              <a:t>15.04.2016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3725-0C69-4DA9-9029-A7BB615EB682}" type="slidenum">
              <a:rPr lang="it-CH" smtClean="0"/>
              <a:pPr/>
              <a:t>‹N›</a:t>
            </a:fld>
            <a:endParaRPr lang="it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DBCF-C2B4-403B-94BD-15AE4085FD78}" type="datetimeFigureOut">
              <a:rPr lang="it-CH" smtClean="0"/>
              <a:pPr/>
              <a:t>15.04.2016</a:t>
            </a:fld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3725-0C69-4DA9-9029-A7BB615EB682}" type="slidenum">
              <a:rPr lang="it-CH" smtClean="0"/>
              <a:pPr/>
              <a:t>‹N›</a:t>
            </a:fld>
            <a:endParaRPr lang="it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DBCF-C2B4-403B-94BD-15AE4085FD78}" type="datetimeFigureOut">
              <a:rPr lang="it-CH" smtClean="0"/>
              <a:pPr/>
              <a:t>15.04.2016</a:t>
            </a:fld>
            <a:endParaRPr lang="it-CH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3725-0C69-4DA9-9029-A7BB615EB682}" type="slidenum">
              <a:rPr lang="it-CH" smtClean="0"/>
              <a:pPr/>
              <a:t>‹N›</a:t>
            </a:fld>
            <a:endParaRPr lang="it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DBCF-C2B4-403B-94BD-15AE4085FD78}" type="datetimeFigureOut">
              <a:rPr lang="it-CH" smtClean="0"/>
              <a:pPr/>
              <a:t>15.04.2016</a:t>
            </a:fld>
            <a:endParaRPr lang="it-CH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3725-0C69-4DA9-9029-A7BB615EB682}" type="slidenum">
              <a:rPr lang="it-CH" smtClean="0"/>
              <a:pPr/>
              <a:t>‹N›</a:t>
            </a:fld>
            <a:endParaRPr lang="it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DBCF-C2B4-403B-94BD-15AE4085FD78}" type="datetimeFigureOut">
              <a:rPr lang="it-CH" smtClean="0"/>
              <a:pPr/>
              <a:t>15.04.2016</a:t>
            </a:fld>
            <a:endParaRPr lang="it-CH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3725-0C69-4DA9-9029-A7BB615EB682}" type="slidenum">
              <a:rPr lang="it-CH" smtClean="0"/>
              <a:pPr/>
              <a:t>‹N›</a:t>
            </a:fld>
            <a:endParaRPr lang="it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DBCF-C2B4-403B-94BD-15AE4085FD78}" type="datetimeFigureOut">
              <a:rPr lang="it-CH" smtClean="0"/>
              <a:pPr/>
              <a:t>15.04.2016</a:t>
            </a:fld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3725-0C69-4DA9-9029-A7BB615EB682}" type="slidenum">
              <a:rPr lang="it-CH" smtClean="0"/>
              <a:pPr/>
              <a:t>‹N›</a:t>
            </a:fld>
            <a:endParaRPr lang="it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CH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3DBCF-C2B4-403B-94BD-15AE4085FD78}" type="datetimeFigureOut">
              <a:rPr lang="it-CH" smtClean="0"/>
              <a:pPr/>
              <a:t>15.04.2016</a:t>
            </a:fld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3725-0C69-4DA9-9029-A7BB615EB682}" type="slidenum">
              <a:rPr lang="it-CH" smtClean="0"/>
              <a:pPr/>
              <a:t>‹N›</a:t>
            </a:fld>
            <a:endParaRPr lang="it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3DBCF-C2B4-403B-94BD-15AE4085FD78}" type="datetimeFigureOut">
              <a:rPr lang="it-CH" smtClean="0"/>
              <a:pPr/>
              <a:t>15.04.2016</a:t>
            </a:fld>
            <a:endParaRPr lang="it-CH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CH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23725-0C69-4DA9-9029-A7BB615EB682}" type="slidenum">
              <a:rPr lang="it-CH" smtClean="0"/>
              <a:pPr/>
              <a:t>‹N›</a:t>
            </a:fld>
            <a:endParaRPr lang="it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alianostra.org/?p=36430" TargetMode="External"/><Relationship Id="rId13" Type="http://schemas.openxmlformats.org/officeDocument/2006/relationships/hyperlink" Target="http://www.italianostra.org/?p=36432" TargetMode="External"/><Relationship Id="rId3" Type="http://schemas.openxmlformats.org/officeDocument/2006/relationships/hyperlink" Target="http://www.italianostra.org/?p=36425" TargetMode="External"/><Relationship Id="rId7" Type="http://schemas.openxmlformats.org/officeDocument/2006/relationships/hyperlink" Target="http://www.italianostra.org/?p=36408" TargetMode="External"/><Relationship Id="rId12" Type="http://schemas.openxmlformats.org/officeDocument/2006/relationships/hyperlink" Target="http://www.italianostra.org/?p=38493" TargetMode="External"/><Relationship Id="rId2" Type="http://schemas.openxmlformats.org/officeDocument/2006/relationships/hyperlink" Target="http://www.italianostra.org/?p=3849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talianostra.org/?p=36438" TargetMode="External"/><Relationship Id="rId11" Type="http://schemas.openxmlformats.org/officeDocument/2006/relationships/hyperlink" Target="http://www.italianostra.org/?p=36440" TargetMode="External"/><Relationship Id="rId5" Type="http://schemas.openxmlformats.org/officeDocument/2006/relationships/hyperlink" Target="http://www.italianostra.org/?p=36436" TargetMode="External"/><Relationship Id="rId10" Type="http://schemas.openxmlformats.org/officeDocument/2006/relationships/hyperlink" Target="http://www.italianostra.org/?p=36434" TargetMode="External"/><Relationship Id="rId4" Type="http://schemas.openxmlformats.org/officeDocument/2006/relationships/hyperlink" Target="http://www.italianostra.org/?p=36442" TargetMode="External"/><Relationship Id="rId9" Type="http://schemas.openxmlformats.org/officeDocument/2006/relationships/hyperlink" Target="http://www.italianostra.org/?p=36428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Ma non è </a:t>
            </a:r>
            <a:r>
              <a:rPr lang="it-IT" dirty="0" err="1" smtClean="0"/>
              <a:t>quest</a:t>
            </a:r>
            <a:r>
              <a:rPr lang="it-IT" dirty="0" smtClean="0"/>
              <a:t>  </a:t>
            </a:r>
          </a:p>
          <a:p>
            <a:endParaRPr lang="it-IT" dirty="0"/>
          </a:p>
          <a:p>
            <a:r>
              <a:rPr lang="it-IT" b="1" dirty="0" smtClean="0"/>
              <a:t>Ma non sarà così…</a:t>
            </a:r>
            <a:endParaRPr lang="it-IT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-592187"/>
            <a:ext cx="7815532" cy="54452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611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it-IT" dirty="0" smtClean="0"/>
          </a:p>
          <a:p>
            <a:pPr marL="0" indent="0" algn="just">
              <a:buNone/>
            </a:pPr>
            <a:r>
              <a:rPr lang="it-IT" b="1" dirty="0" smtClean="0"/>
              <a:t>AREE PROTETTE E PARCHI </a:t>
            </a:r>
            <a:r>
              <a:rPr lang="it-IT" dirty="0" smtClean="0"/>
              <a:t>. Rispetto </a:t>
            </a:r>
            <a:r>
              <a:rPr lang="it-IT" dirty="0"/>
              <a:t>ai parchi internazionali, </a:t>
            </a:r>
            <a:r>
              <a:rPr lang="it-IT" dirty="0" smtClean="0"/>
              <a:t> nelle </a:t>
            </a:r>
            <a:r>
              <a:rPr lang="it-IT" dirty="0"/>
              <a:t>aree protette italiane </a:t>
            </a:r>
            <a:r>
              <a:rPr lang="it-IT" dirty="0" smtClean="0"/>
              <a:t>e nei parchi </a:t>
            </a:r>
            <a:r>
              <a:rPr lang="it-IT" dirty="0"/>
              <a:t>nazionali italiani insiste l’importante testimonianza archeologico – monumentale che documenta l’evoluzione storica e paesaggistica del nostro territorio. Questo contesto culturale  è parte  integrante e inscindibile di  quello naturale. Per questa serie di motivi Italia Nostra continua a interessarsi di parchi, difenderne l’integrità e promuoverne la </a:t>
            </a:r>
            <a:r>
              <a:rPr lang="it-IT" dirty="0" smtClean="0"/>
              <a:t>conoscenza.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1472"/>
            <a:ext cx="8229600" cy="17872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5003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ALTERNANZA SCUOLA LAVORO</a:t>
            </a:r>
            <a:endParaRPr lang="it-CH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Articolazione delle 200 ore da effettuare nel triennio:</a:t>
            </a:r>
          </a:p>
          <a:p>
            <a:endParaRPr lang="it-IT" sz="2400" dirty="0"/>
          </a:p>
          <a:p>
            <a:pPr marL="457200" indent="-457200">
              <a:buFont typeface="+mj-lt"/>
              <a:buAutoNum type="arabicPeriod"/>
            </a:pPr>
            <a:r>
              <a:rPr lang="it-IT" sz="2400" b="1" dirty="0" smtClean="0"/>
              <a:t>Ore  fornite dall’Ente  certificatore Italia Nostra:</a:t>
            </a:r>
          </a:p>
          <a:p>
            <a:pPr marL="457200" indent="-457200">
              <a:buNone/>
            </a:pPr>
            <a:r>
              <a:rPr lang="it-IT" sz="2400" dirty="0" smtClean="0"/>
              <a:t>1.1. Formazione generale e specifica per ambiti </a:t>
            </a:r>
          </a:p>
          <a:p>
            <a:pPr marL="457200" indent="-457200">
              <a:buNone/>
            </a:pPr>
            <a:r>
              <a:rPr lang="it-IT" sz="2400" dirty="0" smtClean="0"/>
              <a:t>1.2   Stage differenziati per ambiti e per classi</a:t>
            </a:r>
          </a:p>
          <a:p>
            <a:pPr marL="457200" indent="-457200">
              <a:buNone/>
            </a:pPr>
            <a:endParaRPr lang="it-IT" sz="2400" dirty="0" smtClean="0"/>
          </a:p>
          <a:p>
            <a:pPr marL="457200" indent="-457200">
              <a:buAutoNum type="arabicPeriod" startAt="2"/>
            </a:pPr>
            <a:r>
              <a:rPr lang="it-IT" sz="2400" b="1" dirty="0" smtClean="0"/>
              <a:t>Ore di “formazione interna” a cura dei docenti della scuola</a:t>
            </a:r>
          </a:p>
          <a:p>
            <a:pPr marL="457200" indent="-457200">
              <a:buAutoNum type="arabicPeriod" startAt="2"/>
            </a:pPr>
            <a:endParaRPr lang="it-IT" sz="2400" dirty="0" smtClean="0"/>
          </a:p>
          <a:p>
            <a:pPr marL="457200" indent="-457200">
              <a:buAutoNum type="arabicPeriod" startAt="2"/>
            </a:pPr>
            <a:r>
              <a:rPr lang="it-IT" sz="2400" b="1" dirty="0" smtClean="0"/>
              <a:t>Ore di “formazione individuale” 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ALTERNANZA SCUOLA LAVORO</a:t>
            </a:r>
            <a:endParaRPr lang="it-CH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t-IT" sz="2400" b="1" u="sng" dirty="0" smtClean="0"/>
              <a:t>Ore </a:t>
            </a:r>
            <a:r>
              <a:rPr lang="it-IT" sz="2400" b="1" u="sng" dirty="0"/>
              <a:t> </a:t>
            </a:r>
            <a:r>
              <a:rPr lang="it-IT" sz="2400" b="1" u="sng" dirty="0" smtClean="0"/>
              <a:t>fornite dall’Ente  certificatore Italia Nostra</a:t>
            </a:r>
            <a:r>
              <a:rPr lang="it-IT" sz="2400" b="1" dirty="0" smtClean="0"/>
              <a:t>:</a:t>
            </a:r>
          </a:p>
          <a:p>
            <a:pPr marL="457200" indent="-457200">
              <a:buNone/>
            </a:pPr>
            <a:endParaRPr lang="it-IT" sz="2400" dirty="0" smtClean="0"/>
          </a:p>
          <a:p>
            <a:pPr marL="457200" indent="-457200">
              <a:buNone/>
            </a:pPr>
            <a:r>
              <a:rPr lang="it-IT" sz="2400" dirty="0" smtClean="0"/>
              <a:t>1.1. </a:t>
            </a:r>
            <a:r>
              <a:rPr lang="it-IT" sz="2400" b="1" dirty="0" smtClean="0"/>
              <a:t>Formazione</a:t>
            </a:r>
            <a:r>
              <a:rPr lang="it-IT" sz="2400" dirty="0" smtClean="0"/>
              <a:t> generale e specifica per ambiti (OBBLIGATORIE)</a:t>
            </a:r>
          </a:p>
          <a:p>
            <a:pPr marL="457200" indent="-457200">
              <a:buNone/>
            </a:pPr>
            <a:endParaRPr lang="it-IT" sz="2400" dirty="0" smtClean="0"/>
          </a:p>
          <a:p>
            <a:pPr marL="457200" indent="-457200">
              <a:buNone/>
            </a:pPr>
            <a:r>
              <a:rPr lang="it-IT" sz="2400" dirty="0" smtClean="0"/>
              <a:t>1.2   </a:t>
            </a:r>
            <a:r>
              <a:rPr lang="it-IT" sz="2400" b="1" dirty="0" smtClean="0"/>
              <a:t>Stage</a:t>
            </a:r>
            <a:r>
              <a:rPr lang="it-IT" sz="2400" dirty="0" smtClean="0"/>
              <a:t> differenziati per ambiti e per classi (OBBLIGATORI)</a:t>
            </a:r>
          </a:p>
          <a:p>
            <a:pPr marL="457200" indent="-457200">
              <a:buNone/>
            </a:pPr>
            <a:endParaRPr lang="it-IT" sz="2400" dirty="0" smtClean="0"/>
          </a:p>
          <a:p>
            <a:pPr marL="457200" indent="-457200">
              <a:buNone/>
            </a:pPr>
            <a:r>
              <a:rPr lang="it-IT" sz="2400" dirty="0" smtClean="0"/>
              <a:t>1.3  Formazione sulla  “</a:t>
            </a:r>
            <a:r>
              <a:rPr lang="it-IT" sz="2400" b="1" dirty="0" smtClean="0"/>
              <a:t>Sicurezza”</a:t>
            </a:r>
            <a:r>
              <a:rPr lang="it-IT" sz="2400" dirty="0" smtClean="0"/>
              <a:t> nei contesti degli stage (OBBILIGATORIE)</a:t>
            </a:r>
          </a:p>
          <a:p>
            <a:pPr marL="457200" indent="-457200">
              <a:buNone/>
            </a:pPr>
            <a:endParaRPr lang="it-IT" sz="2400" dirty="0" smtClean="0"/>
          </a:p>
          <a:p>
            <a:pPr marL="457200" indent="-457200">
              <a:buNone/>
            </a:pPr>
            <a:endParaRPr lang="it-IT" sz="2400" dirty="0" smtClean="0"/>
          </a:p>
          <a:p>
            <a:pPr marL="457200" indent="-457200">
              <a:buNone/>
            </a:pPr>
            <a:endParaRPr lang="it-IT" sz="2400" dirty="0"/>
          </a:p>
          <a:p>
            <a:pPr marL="457200" indent="-457200">
              <a:buNone/>
            </a:pPr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ALTERNANZA SCUOLA LAVORO</a:t>
            </a:r>
            <a:endParaRPr lang="it-CH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400" b="1" dirty="0" smtClean="0"/>
              <a:t>Classe</a:t>
            </a:r>
            <a:r>
              <a:rPr lang="it-IT" sz="2400" dirty="0" smtClean="0"/>
              <a:t> </a:t>
            </a:r>
            <a:r>
              <a:rPr lang="it-IT" sz="2400" b="1" dirty="0" smtClean="0"/>
              <a:t>N.  di alunni</a:t>
            </a:r>
            <a:r>
              <a:rPr lang="it-IT" sz="2400" dirty="0" smtClean="0"/>
              <a:t>  </a:t>
            </a:r>
            <a:r>
              <a:rPr lang="it-IT" sz="2400" b="1" dirty="0" smtClean="0"/>
              <a:t>Ambito</a:t>
            </a:r>
            <a:r>
              <a:rPr lang="it-IT" sz="2400" dirty="0" smtClean="0"/>
              <a:t>           </a:t>
            </a:r>
            <a:r>
              <a:rPr lang="it-IT" sz="2400" b="1" dirty="0" smtClean="0"/>
              <a:t>Tutor: </a:t>
            </a:r>
            <a:r>
              <a:rPr lang="it-IT" sz="2400" b="1" dirty="0" err="1" smtClean="0"/>
              <a:t>Proff</a:t>
            </a:r>
            <a:r>
              <a:rPr lang="it-IT" sz="2400" b="1" dirty="0" smtClean="0"/>
              <a:t>.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b="1" dirty="0" smtClean="0"/>
              <a:t>3 A</a:t>
            </a:r>
            <a:r>
              <a:rPr lang="it-IT" sz="2400" dirty="0" smtClean="0"/>
              <a:t>       22                   </a:t>
            </a:r>
            <a:r>
              <a:rPr lang="it-IT" sz="2400" b="1" dirty="0" smtClean="0"/>
              <a:t>SCIENTIFICO</a:t>
            </a:r>
            <a:r>
              <a:rPr lang="it-IT" sz="2400" dirty="0" smtClean="0"/>
              <a:t>   Sereni, </a:t>
            </a:r>
            <a:r>
              <a:rPr lang="it-IT" sz="2400" dirty="0" err="1" smtClean="0"/>
              <a:t>Ajò</a:t>
            </a:r>
            <a:endParaRPr lang="it-IT" sz="2400" dirty="0" smtClean="0"/>
          </a:p>
          <a:p>
            <a:pPr>
              <a:buNone/>
            </a:pPr>
            <a:r>
              <a:rPr lang="it-IT" sz="2400" b="1" dirty="0" smtClean="0"/>
              <a:t>3 B</a:t>
            </a:r>
            <a:r>
              <a:rPr lang="it-IT" sz="2400" dirty="0" smtClean="0"/>
              <a:t>       24                   </a:t>
            </a:r>
            <a:r>
              <a:rPr lang="it-IT" sz="2400" b="1" dirty="0" smtClean="0"/>
              <a:t>ARTISTICO</a:t>
            </a:r>
            <a:r>
              <a:rPr lang="it-IT" sz="2400" dirty="0" smtClean="0"/>
              <a:t>      </a:t>
            </a:r>
            <a:r>
              <a:rPr lang="it-IT" sz="2400" dirty="0" err="1" smtClean="0"/>
              <a:t>Pontani</a:t>
            </a:r>
            <a:r>
              <a:rPr lang="it-IT" sz="2400" dirty="0" smtClean="0"/>
              <a:t>, </a:t>
            </a:r>
            <a:r>
              <a:rPr lang="it-IT" sz="2400" dirty="0" err="1" smtClean="0"/>
              <a:t>Masci</a:t>
            </a:r>
            <a:endParaRPr lang="it-IT" sz="2400" dirty="0" smtClean="0"/>
          </a:p>
          <a:p>
            <a:pPr>
              <a:buNone/>
            </a:pPr>
            <a:r>
              <a:rPr lang="it-IT" sz="2400" b="1" dirty="0" smtClean="0"/>
              <a:t>3 C</a:t>
            </a:r>
            <a:r>
              <a:rPr lang="it-IT" sz="2400" dirty="0" smtClean="0"/>
              <a:t>       24                   </a:t>
            </a:r>
            <a:r>
              <a:rPr lang="it-IT" sz="2400" b="1" dirty="0" smtClean="0"/>
              <a:t>SCIENTIFICO   </a:t>
            </a:r>
            <a:r>
              <a:rPr lang="it-IT" sz="2400" dirty="0" smtClean="0"/>
              <a:t>Siracusano, Logoteta</a:t>
            </a:r>
          </a:p>
          <a:p>
            <a:pPr marL="457200" indent="-457200">
              <a:buNone/>
            </a:pPr>
            <a:r>
              <a:rPr lang="it-IT" sz="2400" b="1" dirty="0" smtClean="0"/>
              <a:t>3D        </a:t>
            </a:r>
            <a:r>
              <a:rPr lang="it-IT" sz="2400" dirty="0" smtClean="0"/>
              <a:t>23                   </a:t>
            </a:r>
            <a:r>
              <a:rPr lang="it-IT" sz="2400" b="1" dirty="0" smtClean="0"/>
              <a:t>STORICO         </a:t>
            </a:r>
            <a:r>
              <a:rPr lang="it-IT" sz="2400" dirty="0" err="1" smtClean="0"/>
              <a:t>Colafranceschi</a:t>
            </a:r>
            <a:r>
              <a:rPr lang="it-IT" sz="2400" dirty="0" smtClean="0"/>
              <a:t>, </a:t>
            </a:r>
            <a:r>
              <a:rPr lang="it-IT" sz="2400" dirty="0" err="1" smtClean="0"/>
              <a:t>Mattiello</a:t>
            </a:r>
            <a:endParaRPr lang="it-IT" sz="2400" b="1" dirty="0" smtClean="0"/>
          </a:p>
          <a:p>
            <a:pPr marL="457200" indent="-457200">
              <a:buNone/>
            </a:pPr>
            <a:r>
              <a:rPr lang="it-IT" sz="2400" b="1" dirty="0" smtClean="0"/>
              <a:t>3 E        </a:t>
            </a:r>
            <a:r>
              <a:rPr lang="it-IT" sz="2400" dirty="0" smtClean="0"/>
              <a:t>23                   </a:t>
            </a:r>
            <a:r>
              <a:rPr lang="it-IT" sz="2400" b="1" dirty="0" smtClean="0"/>
              <a:t>SCIENTIFICO  </a:t>
            </a:r>
            <a:r>
              <a:rPr lang="it-IT" sz="2400" dirty="0" smtClean="0"/>
              <a:t>De </a:t>
            </a:r>
            <a:r>
              <a:rPr lang="it-IT" sz="2400" dirty="0" err="1" smtClean="0"/>
              <a:t>Meo</a:t>
            </a:r>
            <a:endParaRPr lang="it-IT" sz="2400" dirty="0" smtClean="0"/>
          </a:p>
          <a:p>
            <a:pPr marL="457200" indent="-457200">
              <a:buNone/>
            </a:pPr>
            <a:r>
              <a:rPr lang="it-IT" sz="2400" b="1" dirty="0" smtClean="0"/>
              <a:t>3 F        </a:t>
            </a:r>
            <a:r>
              <a:rPr lang="it-IT" sz="2400" dirty="0" smtClean="0"/>
              <a:t>24                   </a:t>
            </a:r>
            <a:r>
              <a:rPr lang="it-IT" sz="2400" b="1" dirty="0" smtClean="0"/>
              <a:t>STORICO         </a:t>
            </a:r>
            <a:r>
              <a:rPr lang="it-IT" sz="2400" dirty="0" err="1" smtClean="0"/>
              <a:t>Vegni</a:t>
            </a:r>
            <a:r>
              <a:rPr lang="it-IT" sz="2400" dirty="0" smtClean="0"/>
              <a:t>, </a:t>
            </a:r>
            <a:r>
              <a:rPr lang="it-IT" sz="2400" dirty="0" err="1" smtClean="0"/>
              <a:t>Pulvirenti</a:t>
            </a:r>
            <a:endParaRPr lang="it-IT" sz="2400" dirty="0" smtClean="0"/>
          </a:p>
          <a:p>
            <a:pPr marL="457200" indent="-457200">
              <a:buNone/>
            </a:pPr>
            <a:r>
              <a:rPr lang="it-IT" sz="2400" b="1" dirty="0" smtClean="0"/>
              <a:t>3 L        </a:t>
            </a:r>
            <a:r>
              <a:rPr lang="it-IT" sz="2400" dirty="0" smtClean="0"/>
              <a:t>21                   </a:t>
            </a:r>
            <a:r>
              <a:rPr lang="it-IT" sz="2400" b="1" dirty="0" smtClean="0"/>
              <a:t>STORICO         </a:t>
            </a:r>
            <a:r>
              <a:rPr lang="it-IT" sz="2400" dirty="0" err="1" smtClean="0"/>
              <a:t>Mainiero</a:t>
            </a:r>
            <a:r>
              <a:rPr lang="it-IT" sz="2400" dirty="0" smtClean="0"/>
              <a:t>, </a:t>
            </a:r>
            <a:r>
              <a:rPr lang="it-IT" sz="2400" dirty="0" err="1" smtClean="0"/>
              <a:t>Petracca</a:t>
            </a:r>
            <a:endParaRPr lang="it-IT" sz="2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ALTERNANZA SCUOLA LAVORO</a:t>
            </a:r>
            <a:endParaRPr lang="it-CH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400" b="1" dirty="0" smtClean="0"/>
              <a:t>2. Ore di “formazione interna” organizzate dai docenti della scuola</a:t>
            </a:r>
          </a:p>
          <a:p>
            <a:endParaRPr lang="it-IT" dirty="0" smtClean="0"/>
          </a:p>
          <a:p>
            <a:pPr>
              <a:buNone/>
            </a:pPr>
            <a:r>
              <a:rPr lang="it-IT" sz="2400" dirty="0" smtClean="0"/>
              <a:t>2.1  Conferenze scientifiche</a:t>
            </a:r>
          </a:p>
          <a:p>
            <a:pPr>
              <a:buNone/>
            </a:pPr>
            <a:r>
              <a:rPr lang="it-IT" sz="2400" dirty="0" smtClean="0"/>
              <a:t>2.2   Corso di informatica di base e Photoshop</a:t>
            </a:r>
          </a:p>
          <a:p>
            <a:pPr>
              <a:buNone/>
            </a:pPr>
            <a:r>
              <a:rPr lang="it-IT" sz="2400" dirty="0" smtClean="0"/>
              <a:t>2.3   Corsi extracurricolari con certificazione riconosciuta o    </a:t>
            </a:r>
          </a:p>
          <a:p>
            <a:pPr>
              <a:buNone/>
            </a:pPr>
            <a:r>
              <a:rPr lang="it-IT" sz="2400" dirty="0"/>
              <a:t> </a:t>
            </a:r>
            <a:r>
              <a:rPr lang="it-IT" sz="2400" dirty="0" smtClean="0"/>
              <a:t>        in linea con le tematiche del progetto</a:t>
            </a:r>
          </a:p>
          <a:p>
            <a:pPr>
              <a:buNone/>
            </a:pPr>
            <a:r>
              <a:rPr lang="it-IT" sz="2400" dirty="0" smtClean="0"/>
              <a:t>2.4    Ore individuali dei docenti inerenti al progetto</a:t>
            </a:r>
          </a:p>
          <a:p>
            <a:pPr>
              <a:buNone/>
            </a:pPr>
            <a:r>
              <a:rPr lang="it-IT" sz="2400" dirty="0" smtClean="0"/>
              <a:t>2.5    Sicurezza: tematiche generali (OBBLIGATORIE 6 ore)</a:t>
            </a:r>
          </a:p>
          <a:p>
            <a:pPr>
              <a:buNone/>
            </a:pPr>
            <a:endParaRPr lang="it-IT" sz="2400" dirty="0" smtClean="0"/>
          </a:p>
          <a:p>
            <a:endParaRPr lang="it-CH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ALTERNANZA SCUOLA LAVORO</a:t>
            </a:r>
            <a:endParaRPr lang="it-CH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400" dirty="0" smtClean="0"/>
              <a:t>3. Ore di “formazione individuale” (al massimo il 25% del totale)</a:t>
            </a:r>
          </a:p>
          <a:p>
            <a:pPr>
              <a:buNone/>
            </a:pPr>
            <a:endParaRPr lang="it-IT" sz="2400" dirty="0"/>
          </a:p>
          <a:p>
            <a:pPr>
              <a:buNone/>
            </a:pPr>
            <a:r>
              <a:rPr lang="it-IT" sz="2400" dirty="0" smtClean="0"/>
              <a:t>3.1 Corsi che prevedono una certificazione accreditata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3.2 Stage individuali con Enti accreditati dal MIUR inerenti al progetto</a:t>
            </a:r>
          </a:p>
          <a:p>
            <a:pPr>
              <a:buNone/>
            </a:pPr>
            <a:endParaRPr lang="it-IT" sz="2400" dirty="0" smtClean="0"/>
          </a:p>
          <a:p>
            <a:endParaRPr lang="it-CH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ALTERNANZA SCUOLA LAVORO</a:t>
            </a:r>
            <a:endParaRPr lang="it-CH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b="1" dirty="0" err="1" smtClean="0"/>
              <a:t>Attivita’</a:t>
            </a:r>
            <a:r>
              <a:rPr lang="it-IT" b="1" dirty="0" smtClean="0"/>
              <a:t> obbligatorie per tutte le classi</a:t>
            </a:r>
          </a:p>
          <a:p>
            <a:pPr>
              <a:buNone/>
            </a:pPr>
            <a:r>
              <a:rPr lang="it-IT" sz="2400" b="1" dirty="0" smtClean="0"/>
              <a:t>1. Attività già svolte:</a:t>
            </a:r>
          </a:p>
          <a:p>
            <a:pPr>
              <a:buNone/>
            </a:pPr>
            <a:r>
              <a:rPr lang="it-IT" sz="2400" dirty="0" smtClean="0"/>
              <a:t>1.1. Conferenze scientifiche (6 x 2h)</a:t>
            </a:r>
          </a:p>
          <a:p>
            <a:pPr>
              <a:buNone/>
            </a:pPr>
            <a:endParaRPr lang="it-IT" sz="2400" b="1" dirty="0"/>
          </a:p>
          <a:p>
            <a:pPr>
              <a:buNone/>
            </a:pPr>
            <a:r>
              <a:rPr lang="it-IT" sz="2400" b="1" dirty="0" smtClean="0"/>
              <a:t>2. Attività da svolgere:</a:t>
            </a:r>
          </a:p>
          <a:p>
            <a:pPr>
              <a:buNone/>
            </a:pPr>
            <a:r>
              <a:rPr lang="it-IT" sz="2400" dirty="0" smtClean="0"/>
              <a:t>2.1  Giornata di </a:t>
            </a:r>
            <a:r>
              <a:rPr lang="it-IT" sz="2400" b="1" dirty="0" smtClean="0"/>
              <a:t>formazione</a:t>
            </a:r>
            <a:r>
              <a:rPr lang="it-IT" sz="2400" dirty="0" smtClean="0"/>
              <a:t> generale : </a:t>
            </a:r>
            <a:r>
              <a:rPr lang="it-IT" sz="2400" b="1" dirty="0" smtClean="0"/>
              <a:t>12 maggio </a:t>
            </a:r>
            <a:r>
              <a:rPr lang="it-IT" sz="2400" dirty="0" smtClean="0"/>
              <a:t>2016</a:t>
            </a:r>
          </a:p>
          <a:p>
            <a:pPr>
              <a:buNone/>
            </a:pPr>
            <a:r>
              <a:rPr lang="it-IT" sz="2400" dirty="0" smtClean="0"/>
              <a:t>2.2   </a:t>
            </a:r>
            <a:r>
              <a:rPr lang="it-IT" sz="2400" b="1" dirty="0" smtClean="0"/>
              <a:t>Un’uscita di formazione </a:t>
            </a:r>
            <a:r>
              <a:rPr lang="it-IT" sz="2400" dirty="0" smtClean="0"/>
              <a:t>per gruppi di classi: </a:t>
            </a:r>
            <a:r>
              <a:rPr lang="it-IT" sz="2400" b="1" dirty="0" smtClean="0"/>
              <a:t>3 / 4 giugno   </a:t>
            </a:r>
          </a:p>
          <a:p>
            <a:pPr>
              <a:buNone/>
            </a:pPr>
            <a:r>
              <a:rPr lang="it-IT" sz="2400" b="1" dirty="0" smtClean="0"/>
              <a:t>         </a:t>
            </a:r>
            <a:r>
              <a:rPr lang="it-IT" sz="2400" dirty="0" smtClean="0"/>
              <a:t>2016</a:t>
            </a:r>
          </a:p>
          <a:p>
            <a:pPr>
              <a:buNone/>
            </a:pPr>
            <a:r>
              <a:rPr lang="it-IT" sz="2400" dirty="0" smtClean="0"/>
              <a:t>2.3   Primo stage: settembre/ottobre 2016</a:t>
            </a:r>
          </a:p>
          <a:p>
            <a:pPr>
              <a:buNone/>
            </a:pPr>
            <a:r>
              <a:rPr lang="it-IT" sz="2400" dirty="0" smtClean="0"/>
              <a:t>2.4   Secondo stage:  primavera 2017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/>
          </a:p>
          <a:p>
            <a:pPr>
              <a:buNone/>
            </a:pPr>
            <a:endParaRPr lang="it-CH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ALTERNANZA SCUOLA LAVORO</a:t>
            </a:r>
            <a:endParaRPr lang="it-CH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Legge 107/15, art.1, commi 33-43</a:t>
            </a:r>
          </a:p>
          <a:p>
            <a:endParaRPr lang="it-IT" sz="2400" dirty="0" smtClean="0"/>
          </a:p>
          <a:p>
            <a:pPr>
              <a:spcBef>
                <a:spcPts val="1200"/>
              </a:spcBef>
            </a:pPr>
            <a:r>
              <a:rPr lang="it-IT" sz="2400" dirty="0" smtClean="0"/>
              <a:t>Percorsi obbligatori in terza, quarta e quinta:  almeno </a:t>
            </a:r>
            <a:r>
              <a:rPr lang="it-IT" sz="2400" b="1" dirty="0" smtClean="0"/>
              <a:t>200 ore</a:t>
            </a:r>
            <a:r>
              <a:rPr lang="it-IT" sz="2400" dirty="0" smtClean="0"/>
              <a:t> nei licei e </a:t>
            </a:r>
            <a:r>
              <a:rPr lang="it-IT" sz="2400" b="1" dirty="0" smtClean="0"/>
              <a:t>400 ore </a:t>
            </a:r>
            <a:r>
              <a:rPr lang="it-IT" sz="2400" dirty="0" smtClean="0"/>
              <a:t>negli istituti tecnici e professionali</a:t>
            </a:r>
          </a:p>
          <a:p>
            <a:r>
              <a:rPr lang="it-IT" sz="2400" dirty="0" smtClean="0"/>
              <a:t>Possibili convenzioni con ordini professionali e enti che svolgono attività afferenti al patrimonio culturale e ambientale o enti di promozione sportiva riconosciuti dal CONI</a:t>
            </a:r>
          </a:p>
          <a:p>
            <a:r>
              <a:rPr lang="it-IT" sz="2400" dirty="0" smtClean="0"/>
              <a:t>Carta dei diritti e dei doveri degli studenti in Alt S/L</a:t>
            </a:r>
          </a:p>
          <a:p>
            <a:r>
              <a:rPr lang="it-IT" sz="2400" dirty="0" smtClean="0"/>
              <a:t>Corsi sulla sicurezza obbligatori</a:t>
            </a:r>
            <a:endParaRPr lang="it-C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ALTERNANZA SCUOLA LAVORO</a:t>
            </a:r>
            <a:endParaRPr lang="it-CH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it-IT" sz="5000" b="1" dirty="0" smtClean="0">
                <a:latin typeface="Times New Roman" pitchFamily="18" charset="0"/>
                <a:cs typeface="Times New Roman" pitchFamily="18" charset="0"/>
              </a:rPr>
              <a:t>Attività di Alternanza Scuola/lavoro – Guida operativa </a:t>
            </a:r>
          </a:p>
          <a:p>
            <a:pPr algn="ctr">
              <a:buNone/>
            </a:pPr>
            <a:r>
              <a:rPr lang="it-IT" sz="5000" b="1" dirty="0" smtClean="0">
                <a:latin typeface="Times New Roman" pitchFamily="18" charset="0"/>
                <a:cs typeface="Times New Roman" pitchFamily="18" charset="0"/>
              </a:rPr>
              <a:t>per la scuola (MIUR, Circolare 69/15)</a:t>
            </a:r>
          </a:p>
          <a:p>
            <a:pPr algn="ctr">
              <a:buNone/>
            </a:pPr>
            <a:endParaRPr lang="it-IT" sz="5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5000" dirty="0" smtClean="0">
                <a:latin typeface="Times New Roman" pitchFamily="18" charset="0"/>
                <a:cs typeface="Times New Roman" pitchFamily="18" charset="0"/>
              </a:rPr>
              <a:t>Fac-simile presentazione progetto Alt S/L</a:t>
            </a:r>
          </a:p>
          <a:p>
            <a:r>
              <a:rPr lang="it-IT" sz="5000" dirty="0" smtClean="0">
                <a:latin typeface="Times New Roman" pitchFamily="18" charset="0"/>
                <a:cs typeface="Times New Roman" pitchFamily="18" charset="0"/>
              </a:rPr>
              <a:t>Fac-simile convenzione istituzione scolastica/ente ospitante</a:t>
            </a:r>
          </a:p>
          <a:p>
            <a:r>
              <a:rPr lang="it-IT" sz="5000" dirty="0" smtClean="0">
                <a:latin typeface="Times New Roman" pitchFamily="18" charset="0"/>
                <a:cs typeface="Times New Roman" pitchFamily="18" charset="0"/>
              </a:rPr>
              <a:t>Fac-simile valutazione rischi</a:t>
            </a:r>
          </a:p>
          <a:p>
            <a:r>
              <a:rPr lang="it-IT" sz="5000" dirty="0" smtClean="0">
                <a:latin typeface="Times New Roman" pitchFamily="18" charset="0"/>
                <a:cs typeface="Times New Roman" pitchFamily="18" charset="0"/>
              </a:rPr>
              <a:t>Fac-simile scheda di valutazione dello studente a cura dell’Ente ospitante</a:t>
            </a:r>
          </a:p>
          <a:p>
            <a:r>
              <a:rPr lang="it-IT" sz="5000" dirty="0" smtClean="0">
                <a:latin typeface="Times New Roman" pitchFamily="18" charset="0"/>
                <a:cs typeface="Times New Roman" pitchFamily="18" charset="0"/>
              </a:rPr>
              <a:t>Griglia delle attività</a:t>
            </a:r>
          </a:p>
          <a:p>
            <a:r>
              <a:rPr lang="it-IT" sz="5000" dirty="0" smtClean="0">
                <a:latin typeface="Times New Roman" pitchFamily="18" charset="0"/>
                <a:cs typeface="Times New Roman" pitchFamily="18" charset="0"/>
              </a:rPr>
              <a:t>Fac-simile attestato di certificazione delle competenze</a:t>
            </a:r>
          </a:p>
          <a:p>
            <a:pPr>
              <a:buNone/>
            </a:pPr>
            <a:endParaRPr lang="it-IT" sz="3800" dirty="0" smtClean="0"/>
          </a:p>
          <a:p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      </a:t>
            </a:r>
          </a:p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it-IT" sz="2400" dirty="0" smtClean="0"/>
          </a:p>
          <a:p>
            <a:endParaRPr lang="it-IT" dirty="0" smtClean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ALTERNANZA SCUOLA LAVORO</a:t>
            </a:r>
            <a:endParaRPr lang="it-CH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2400" dirty="0" smtClean="0"/>
              <a:t>“IIS Via Silvestri 301”</a:t>
            </a:r>
          </a:p>
          <a:p>
            <a:pPr>
              <a:buNone/>
            </a:pPr>
            <a:r>
              <a:rPr lang="it-IT" sz="2000" b="1" dirty="0" smtClean="0"/>
              <a:t>Progetto di Alt S/L  per il Liceo Scientifico e il Liceo delle Scienze applicate</a:t>
            </a:r>
          </a:p>
          <a:p>
            <a:pPr>
              <a:buNone/>
            </a:pPr>
            <a:endParaRPr lang="it-IT" sz="2000" b="1" dirty="0" smtClean="0"/>
          </a:p>
          <a:p>
            <a:pPr algn="ctr">
              <a:buNone/>
            </a:pPr>
            <a:r>
              <a:rPr lang="it-IT" sz="2400" b="1" dirty="0" smtClean="0"/>
              <a:t>STUDIO, GESTIONE E TUTELA DEL TERRITORIO</a:t>
            </a:r>
            <a:endParaRPr lang="it-IT" sz="2400" b="1" dirty="0"/>
          </a:p>
          <a:p>
            <a:pPr algn="ctr">
              <a:buNone/>
            </a:pPr>
            <a:r>
              <a:rPr lang="it-IT" sz="2400" dirty="0" smtClean="0"/>
              <a:t>Ente certificatore</a:t>
            </a:r>
            <a:r>
              <a:rPr lang="it-IT" sz="2400" b="1" dirty="0" smtClean="0"/>
              <a:t>: ITALIA NOSTRA</a:t>
            </a:r>
          </a:p>
          <a:p>
            <a:pPr>
              <a:buNone/>
            </a:pPr>
            <a:endParaRPr lang="it-IT" sz="2400" b="1" dirty="0" smtClean="0"/>
          </a:p>
          <a:p>
            <a:pPr>
              <a:buNone/>
            </a:pPr>
            <a:r>
              <a:rPr lang="it-IT" sz="2400" dirty="0" smtClean="0"/>
              <a:t>Ambiti:</a:t>
            </a:r>
          </a:p>
          <a:p>
            <a:r>
              <a:rPr lang="it-IT" sz="2400" b="1" dirty="0" smtClean="0"/>
              <a:t>Ambientale / scientifico</a:t>
            </a:r>
          </a:p>
          <a:p>
            <a:r>
              <a:rPr lang="it-IT" sz="2400" b="1" dirty="0" smtClean="0"/>
              <a:t>Storico / archivistico</a:t>
            </a:r>
          </a:p>
          <a:p>
            <a:r>
              <a:rPr lang="it-IT" sz="2400" b="1" dirty="0" smtClean="0"/>
              <a:t>Artistico /urbanistico</a:t>
            </a:r>
          </a:p>
          <a:p>
            <a:pPr>
              <a:buNone/>
            </a:pPr>
            <a:endParaRPr lang="it-IT" sz="2400" b="1" dirty="0" smtClean="0"/>
          </a:p>
          <a:p>
            <a:endParaRPr lang="it-IT" sz="2400" b="1" dirty="0" smtClean="0"/>
          </a:p>
          <a:p>
            <a:endParaRPr lang="it-CH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ITALIA NOSTRA</a:t>
            </a: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68760"/>
            <a:ext cx="3456384" cy="2048272"/>
          </a:xfrm>
        </p:spPr>
      </p:pic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328592"/>
          </a:xfrm>
        </p:spPr>
        <p:txBody>
          <a:bodyPr>
            <a:normAutofit fontScale="25000" lnSpcReduction="20000"/>
          </a:bodyPr>
          <a:lstStyle/>
          <a:p>
            <a:r>
              <a:rPr lang="it-IT" sz="3600" b="1" dirty="0" smtClean="0"/>
              <a:t>Fondata 60 anni fa, Italia </a:t>
            </a:r>
            <a:r>
              <a:rPr lang="it-IT" sz="3600" b="1" dirty="0"/>
              <a:t>Nostra considera </a:t>
            </a:r>
            <a:r>
              <a:rPr lang="it-IT" sz="3600" b="1" dirty="0" smtClean="0"/>
              <a:t>da sempre strategica </a:t>
            </a:r>
            <a:r>
              <a:rPr lang="it-IT" sz="3600" b="1" dirty="0"/>
              <a:t>l’educazione e la formazione di giovani e adulti sui temi del paesaggio, l’ambiente e i beni culturali nella convinzione che solo cosa si conosce si può tutelare e valorizzare. </a:t>
            </a:r>
            <a:endParaRPr lang="it-IT" sz="3600" dirty="0"/>
          </a:p>
          <a:p>
            <a:r>
              <a:rPr lang="it-IT" sz="7200" b="1" dirty="0" smtClean="0">
                <a:solidFill>
                  <a:srgbClr val="FF0000"/>
                </a:solidFill>
              </a:rPr>
              <a:t>Conoscenza</a:t>
            </a:r>
            <a:r>
              <a:rPr lang="it-IT" sz="7200" b="1" dirty="0" smtClean="0"/>
              <a:t>, </a:t>
            </a:r>
          </a:p>
          <a:p>
            <a:r>
              <a:rPr lang="it-IT" sz="7200" b="1" dirty="0" smtClean="0">
                <a:solidFill>
                  <a:schemeClr val="tx2"/>
                </a:solidFill>
              </a:rPr>
              <a:t>patrimonio culturale</a:t>
            </a:r>
          </a:p>
          <a:p>
            <a:r>
              <a:rPr lang="it-IT" sz="7200" b="1" dirty="0" smtClean="0">
                <a:solidFill>
                  <a:schemeClr val="accent6">
                    <a:lumMod val="75000"/>
                  </a:schemeClr>
                </a:solidFill>
              </a:rPr>
              <a:t>paesaggio </a:t>
            </a:r>
            <a:r>
              <a:rPr lang="it-IT" sz="7200" b="1" dirty="0">
                <a:solidFill>
                  <a:schemeClr val="accent6">
                    <a:lumMod val="75000"/>
                  </a:schemeClr>
                </a:solidFill>
              </a:rPr>
              <a:t>e ambiente, </a:t>
            </a:r>
            <a:endParaRPr lang="it-IT" sz="7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it-IT" sz="7200" b="1" dirty="0" smtClean="0">
                <a:solidFill>
                  <a:schemeClr val="accent3">
                    <a:lumMod val="50000"/>
                  </a:schemeClr>
                </a:solidFill>
              </a:rPr>
              <a:t>cittadinanza </a:t>
            </a:r>
            <a:r>
              <a:rPr lang="it-IT" sz="7200" b="1" dirty="0">
                <a:solidFill>
                  <a:schemeClr val="accent3">
                    <a:lumMod val="50000"/>
                  </a:schemeClr>
                </a:solidFill>
              </a:rPr>
              <a:t>attiva e </a:t>
            </a:r>
            <a:r>
              <a:rPr lang="it-IT" sz="7200" b="1" dirty="0" smtClean="0">
                <a:solidFill>
                  <a:schemeClr val="accent3">
                    <a:lumMod val="50000"/>
                  </a:schemeClr>
                </a:solidFill>
              </a:rPr>
              <a:t>responsabile</a:t>
            </a:r>
            <a:r>
              <a:rPr lang="it-IT" sz="7200" b="1" dirty="0" smtClean="0"/>
              <a:t>, </a:t>
            </a:r>
            <a:r>
              <a:rPr lang="it-IT" sz="7200" b="1" dirty="0">
                <a:solidFill>
                  <a:schemeClr val="accent5">
                    <a:lumMod val="75000"/>
                  </a:schemeClr>
                </a:solidFill>
              </a:rPr>
              <a:t>educazione alla </a:t>
            </a:r>
            <a:r>
              <a:rPr lang="it-IT" sz="7200" b="1" dirty="0" smtClean="0">
                <a:solidFill>
                  <a:schemeClr val="accent5">
                    <a:lumMod val="75000"/>
                  </a:schemeClr>
                </a:solidFill>
              </a:rPr>
              <a:t>partecipazione</a:t>
            </a:r>
          </a:p>
          <a:p>
            <a:r>
              <a:rPr lang="it-IT" sz="7200" b="1" dirty="0" smtClean="0">
                <a:solidFill>
                  <a:schemeClr val="accent2">
                    <a:lumMod val="50000"/>
                  </a:schemeClr>
                </a:solidFill>
              </a:rPr>
              <a:t>sostenibilità ambientale</a:t>
            </a:r>
          </a:p>
          <a:p>
            <a:r>
              <a:rPr lang="it-IT" sz="7200" b="1" dirty="0" smtClean="0">
                <a:solidFill>
                  <a:srgbClr val="00B0F0"/>
                </a:solidFill>
              </a:rPr>
              <a:t>, </a:t>
            </a:r>
            <a:r>
              <a:rPr lang="it-IT" sz="7200" b="1" dirty="0">
                <a:solidFill>
                  <a:srgbClr val="00B0F0"/>
                </a:solidFill>
              </a:rPr>
              <a:t>equità </a:t>
            </a:r>
            <a:r>
              <a:rPr lang="it-IT" sz="7200" b="1" dirty="0" smtClean="0">
                <a:solidFill>
                  <a:srgbClr val="00B0F0"/>
                </a:solidFill>
              </a:rPr>
              <a:t>sociale </a:t>
            </a:r>
          </a:p>
          <a:p>
            <a:r>
              <a:rPr lang="it-IT" sz="7200" b="1" dirty="0" smtClean="0">
                <a:solidFill>
                  <a:srgbClr val="7030A0"/>
                </a:solidFill>
              </a:rPr>
              <a:t>collaborazione con </a:t>
            </a:r>
            <a:r>
              <a:rPr lang="it-IT" sz="7200" b="1" dirty="0">
                <a:solidFill>
                  <a:srgbClr val="7030A0"/>
                </a:solidFill>
              </a:rPr>
              <a:t>i Ministeri dell’Istruzione, Beni culturali e Ambiente, </a:t>
            </a:r>
            <a:endParaRPr lang="it-IT" sz="7200" b="1" dirty="0" smtClean="0">
              <a:solidFill>
                <a:srgbClr val="7030A0"/>
              </a:solidFill>
            </a:endParaRPr>
          </a:p>
          <a:p>
            <a:r>
              <a:rPr lang="it-IT" sz="7200" b="1" dirty="0" smtClean="0">
                <a:solidFill>
                  <a:srgbClr val="00B050"/>
                </a:solidFill>
              </a:rPr>
              <a:t>Collaborazione con gli </a:t>
            </a:r>
            <a:r>
              <a:rPr lang="it-IT" sz="7200" b="1" dirty="0">
                <a:solidFill>
                  <a:srgbClr val="00B050"/>
                </a:solidFill>
              </a:rPr>
              <a:t>enti locali (Regioni, Province, Comuni), </a:t>
            </a:r>
            <a:endParaRPr lang="it-IT" sz="7200" b="1" dirty="0" smtClean="0">
              <a:solidFill>
                <a:srgbClr val="00B050"/>
              </a:solidFill>
            </a:endParaRPr>
          </a:p>
          <a:p>
            <a:r>
              <a:rPr lang="it-IT" sz="7200" b="1" dirty="0" smtClean="0">
                <a:solidFill>
                  <a:srgbClr val="0070C0"/>
                </a:solidFill>
              </a:rPr>
              <a:t>collaborazione con intellettuali </a:t>
            </a:r>
            <a:r>
              <a:rPr lang="it-IT" sz="7200" b="1" dirty="0">
                <a:solidFill>
                  <a:srgbClr val="0070C0"/>
                </a:solidFill>
              </a:rPr>
              <a:t>del mondo della Cultura italiana e </a:t>
            </a:r>
            <a:r>
              <a:rPr lang="it-IT" sz="7200" b="1" dirty="0" smtClean="0">
                <a:solidFill>
                  <a:srgbClr val="0070C0"/>
                </a:solidFill>
              </a:rPr>
              <a:t>straniera</a:t>
            </a:r>
          </a:p>
          <a:p>
            <a:r>
              <a:rPr lang="it-IT" sz="7200" b="1" dirty="0" smtClean="0">
                <a:solidFill>
                  <a:srgbClr val="002060"/>
                </a:solidFill>
              </a:rPr>
              <a:t>Collaborazione con  </a:t>
            </a:r>
            <a:r>
              <a:rPr lang="it-IT" sz="7200" b="1" dirty="0">
                <a:solidFill>
                  <a:srgbClr val="002060"/>
                </a:solidFill>
              </a:rPr>
              <a:t>altre </a:t>
            </a:r>
            <a:r>
              <a:rPr lang="it-IT" sz="7200" b="1" dirty="0" smtClean="0">
                <a:solidFill>
                  <a:srgbClr val="002060"/>
                </a:solidFill>
              </a:rPr>
              <a:t>associazioni</a:t>
            </a:r>
            <a:endParaRPr lang="it-IT" sz="7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094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23528" y="548680"/>
            <a:ext cx="7848872" cy="5703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>
                <a:solidFill>
                  <a:srgbClr val="00B050"/>
                </a:solidFill>
                <a:hlinkClick r:id="rId2" tooltip="Visualizza tutti gli articoli archiviati in Agricoltura e orti urbani"/>
              </a:rPr>
              <a:t>CAMPI DI INTERESSE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800" b="1" dirty="0" smtClean="0">
                <a:hlinkClick r:id="rId2" tooltip="Visualizza tutti gli articoli archiviati in Agricoltura e orti urbani"/>
              </a:rPr>
              <a:t>Agricoltura </a:t>
            </a:r>
            <a:r>
              <a:rPr lang="it-IT" sz="2800" b="1" dirty="0">
                <a:hlinkClick r:id="rId2" tooltip="Visualizza tutti gli articoli archiviati in Agricoltura e orti urbani"/>
              </a:rPr>
              <a:t>e orti urbani</a:t>
            </a:r>
            <a:endParaRPr lang="it-IT" sz="2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it-IT" sz="2800" b="1" dirty="0">
                <a:hlinkClick r:id="rId3" tooltip="Visualizza tutti gli articoli archiviati in Ambiente &amp; Energia"/>
              </a:rPr>
              <a:t>Ambiente &amp; Energia</a:t>
            </a:r>
            <a:endParaRPr lang="it-IT" sz="2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it-IT" sz="2800" b="1" dirty="0">
                <a:hlinkClick r:id="rId4" tooltip="Visualizza tutti gli articoli archiviati in Beni culturali"/>
              </a:rPr>
              <a:t>Beni culturali</a:t>
            </a:r>
            <a:endParaRPr lang="it-IT" sz="2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it-IT" sz="2800" b="1" dirty="0">
                <a:hlinkClick r:id="rId5" tooltip="Visualizza tutti gli articoli archiviati in Centri storici"/>
              </a:rPr>
              <a:t>Centri storici</a:t>
            </a:r>
            <a:endParaRPr lang="it-IT" sz="2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it-IT" sz="2800" b="1" dirty="0">
                <a:hlinkClick r:id="rId6" tooltip="Visualizza tutti gli articoli archiviati in Città"/>
              </a:rPr>
              <a:t>Città</a:t>
            </a:r>
            <a:endParaRPr lang="it-IT" sz="2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it-IT" sz="2800" b="1" dirty="0">
                <a:hlinkClick r:id="rId7" tooltip="Visualizza tutti gli articoli archiviati in Consumo di suolo"/>
              </a:rPr>
              <a:t>Consumo di suolo</a:t>
            </a:r>
            <a:endParaRPr lang="it-IT" sz="2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it-IT" sz="2800" b="1" dirty="0">
                <a:hlinkClick r:id="rId8" tooltip="Visualizza tutti gli articoli archiviati in Educazione"/>
              </a:rPr>
              <a:t>Educazione</a:t>
            </a:r>
            <a:endParaRPr lang="it-IT" sz="2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it-IT" sz="2800" b="1" dirty="0">
                <a:hlinkClick r:id="rId9" tooltip="Visualizza tutti gli articoli archiviati in Paesaggio"/>
              </a:rPr>
              <a:t>Paesaggio</a:t>
            </a:r>
            <a:endParaRPr lang="it-IT" sz="2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it-IT" sz="2800" b="1" dirty="0">
                <a:hlinkClick r:id="rId10" tooltip="Visualizza tutti gli articoli archiviati in Parchi e aree protette"/>
              </a:rPr>
              <a:t>Parchi e aree protette</a:t>
            </a:r>
            <a:endParaRPr lang="it-IT" sz="2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it-IT" sz="2800" b="1" dirty="0">
                <a:hlinkClick r:id="rId11" tooltip="Visualizza tutti gli articoli archiviati in Restauro e prevenzione"/>
              </a:rPr>
              <a:t>Restauro e prevenzione</a:t>
            </a:r>
            <a:endParaRPr lang="it-IT" sz="2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it-IT" sz="2800" b="1" dirty="0">
                <a:hlinkClick r:id="rId12" tooltip="Visualizza tutti gli articoli archiviati in Trasporti e ferrovie dimenticate"/>
              </a:rPr>
              <a:t>Trasporti e ferrovie dimenticate</a:t>
            </a:r>
            <a:endParaRPr lang="it-IT" sz="2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it-IT" sz="2800" b="1" dirty="0">
                <a:hlinkClick r:id="rId13" tooltip="Visualizza tutti gli articoli archiviati in Turismo"/>
              </a:rPr>
              <a:t>Turismo</a:t>
            </a:r>
            <a:endParaRPr lang="it-IT" sz="2800" b="1" dirty="0"/>
          </a:p>
        </p:txBody>
      </p:sp>
    </p:spTree>
    <p:extLst>
      <p:ext uri="{BB962C8B-B14F-4D97-AF65-F5344CB8AC3E}">
        <p14:creationId xmlns="" xmlns:p14="http://schemas.microsoft.com/office/powerpoint/2010/main" val="171947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BENI  CULTURALI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pPr marL="0" indent="0" algn="just">
              <a:buNone/>
            </a:pPr>
            <a:r>
              <a:rPr lang="it-IT" b="1" dirty="0" smtClean="0"/>
              <a:t>L’Italia </a:t>
            </a:r>
            <a:r>
              <a:rPr lang="it-IT" b="1" dirty="0"/>
              <a:t>detiene un cospicuo e diversificato patrimonio culturale </a:t>
            </a:r>
            <a:r>
              <a:rPr lang="it-IT" b="1" dirty="0" smtClean="0"/>
              <a:t>(art</a:t>
            </a:r>
            <a:r>
              <a:rPr lang="it-IT" b="1" dirty="0"/>
              <a:t>. 9 della </a:t>
            </a:r>
            <a:r>
              <a:rPr lang="it-IT" b="1" dirty="0" smtClean="0"/>
              <a:t>Costituzione).  Italia Nostra mette </a:t>
            </a:r>
            <a:r>
              <a:rPr lang="it-IT" b="1" dirty="0"/>
              <a:t>in campo ogni azione possibile per favorire la conoscenza, la tutela e la valorizzazione dei beni culturali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17638"/>
            <a:ext cx="7560840" cy="23714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3829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Progetto Nazionale </a:t>
            </a:r>
            <a:r>
              <a:rPr lang="it-IT" dirty="0"/>
              <a:t>Orti Urbani</a:t>
            </a:r>
            <a:r>
              <a:rPr lang="it-IT" dirty="0" smtClean="0"/>
              <a:t>” , considerati luoghi </a:t>
            </a:r>
            <a:r>
              <a:rPr lang="it-IT" dirty="0"/>
              <a:t>di punta di agricoltura di qualità. </a:t>
            </a:r>
            <a:endParaRPr lang="it-IT" dirty="0" smtClean="0"/>
          </a:p>
          <a:p>
            <a:pPr algn="just"/>
            <a:r>
              <a:rPr lang="it-IT" dirty="0" smtClean="0"/>
              <a:t>Gestito in collaborazione </a:t>
            </a:r>
            <a:r>
              <a:rPr lang="it-IT" dirty="0"/>
              <a:t>istituzionale con l’ANCI (Associazione nazionale comuni di Italia) non solo </a:t>
            </a:r>
            <a:r>
              <a:rPr lang="it-IT" dirty="0" smtClean="0"/>
              <a:t>vuole creare orticoltura </a:t>
            </a:r>
            <a:r>
              <a:rPr lang="it-IT" dirty="0"/>
              <a:t>a vantaggio dell’alimentazione nei centri urbani e periurbani, </a:t>
            </a:r>
            <a:r>
              <a:rPr lang="it-IT" dirty="0" smtClean="0"/>
              <a:t> ma </a:t>
            </a:r>
            <a:r>
              <a:rPr lang="it-IT" b="1" dirty="0" smtClean="0">
                <a:solidFill>
                  <a:srgbClr val="0070C0"/>
                </a:solidFill>
              </a:rPr>
              <a:t>mira </a:t>
            </a:r>
            <a:r>
              <a:rPr lang="it-IT" b="1" dirty="0">
                <a:solidFill>
                  <a:srgbClr val="0070C0"/>
                </a:solidFill>
              </a:rPr>
              <a:t>a favorire in tutta Italia la diffusione di una agricoltura non standardizzata e speculativa ma a servizio delle Comunità, che tiene conto delle diversità dei luoghi e delle relative pratiche, in modo da recuperare un rapporto diretto con la terra mediante un’economia etica che è anche la migliore garanzia per evitare un ulteriore consumo del territorio ed alienazione delle popolazioni.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0404"/>
            <a:ext cx="8229600" cy="1143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9574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b="1" dirty="0" smtClean="0"/>
              <a:t>CITTA’</a:t>
            </a:r>
          </a:p>
          <a:p>
            <a:pPr marL="0" indent="0">
              <a:buNone/>
            </a:pPr>
            <a:r>
              <a:rPr lang="it-IT" dirty="0" smtClean="0"/>
              <a:t>Italia Nostra è nata dopo </a:t>
            </a:r>
            <a:r>
              <a:rPr lang="it-IT" dirty="0"/>
              <a:t>la II guerra mondiale, proprio per contrastare progetti sbagliati che </a:t>
            </a:r>
            <a:r>
              <a:rPr lang="it-IT" dirty="0" smtClean="0"/>
              <a:t>rischiavano di </a:t>
            </a:r>
            <a:r>
              <a:rPr lang="it-IT" dirty="0"/>
              <a:t>distruggere ciò che rimaneva del centro antico delle città e di ricostruire tutto dal nuovo piuttosto che restaurare.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Soprattutto </a:t>
            </a:r>
            <a:r>
              <a:rPr lang="it-IT" dirty="0"/>
              <a:t>grazie a Italia Nostra </a:t>
            </a:r>
            <a:r>
              <a:rPr lang="it-IT" dirty="0" smtClean="0"/>
              <a:t>si </a:t>
            </a:r>
            <a:r>
              <a:rPr lang="it-IT" dirty="0"/>
              <a:t>è introdotto il concetto di centro storico come bene “unitario”, da tutelare in maniera totale e non da considerare monumento per monumento.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Questo </a:t>
            </a:r>
            <a:r>
              <a:rPr lang="it-IT" dirty="0"/>
              <a:t>ha portato a un’idea di tutela </a:t>
            </a:r>
            <a:r>
              <a:rPr lang="it-IT" dirty="0" smtClean="0"/>
              <a:t>e di «vigilanza» che </a:t>
            </a:r>
            <a:r>
              <a:rPr lang="it-IT" dirty="0"/>
              <a:t>ancora oggi ci permette di godere dei tanti centri antichi, piccoli o grandi che siano, che costellano l’Italia. 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404" y="274637"/>
            <a:ext cx="7643192" cy="13255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5219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924</Words>
  <Application>Microsoft Office PowerPoint</Application>
  <PresentationFormat>Presentazione su schermo (4:3)</PresentationFormat>
  <Paragraphs>141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Diapositiva 1</vt:lpstr>
      <vt:lpstr>ALTERNANZA SCUOLA LAVORO</vt:lpstr>
      <vt:lpstr>ALTERNANZA SCUOLA LAVORO</vt:lpstr>
      <vt:lpstr>ALTERNANZA SCUOLA LAVORO</vt:lpstr>
      <vt:lpstr>ITALIA NOSTRA</vt:lpstr>
      <vt:lpstr>Diapositiva 6</vt:lpstr>
      <vt:lpstr>BENI  CULTURALI</vt:lpstr>
      <vt:lpstr>Diapositiva 8</vt:lpstr>
      <vt:lpstr>Diapositiva 9</vt:lpstr>
      <vt:lpstr>Diapositiva 10</vt:lpstr>
      <vt:lpstr>ALTERNANZA SCUOLA LAVORO</vt:lpstr>
      <vt:lpstr>ALTERNANZA SCUOLA LAVORO</vt:lpstr>
      <vt:lpstr>ALTERNANZA SCUOLA LAVORO</vt:lpstr>
      <vt:lpstr>ALTERNANZA SCUOLA LAVORO</vt:lpstr>
      <vt:lpstr>ALTERNANZA SCUOLA LAVORO</vt:lpstr>
      <vt:lpstr>ALTERNANZA SCUOLA LAVORO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ALTERNANZA SCUOLA LAVORO</dc:title>
  <dc:creator>carlo</dc:creator>
  <cp:lastModifiedBy>User</cp:lastModifiedBy>
  <cp:revision>49</cp:revision>
  <dcterms:created xsi:type="dcterms:W3CDTF">2016-04-12T09:28:20Z</dcterms:created>
  <dcterms:modified xsi:type="dcterms:W3CDTF">2016-04-15T20:36:27Z</dcterms:modified>
</cp:coreProperties>
</file>